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2192000" cy="6858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C30435E-1E48-4394-852D-C24DB631252E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1AD5B24-CD1F-4531-9FA3-3363B7D2A29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65E4065-470F-4DEC-B021-BF1EDAB1B44B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9B20AFA-6955-4D7F-B8C6-CC42CD96B400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1A405A3-6A0F-44FD-892F-C8730B10720A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E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0690F04F-CB39-4FF0-9E7D-0A14937FAB7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C88D58C-8C56-44E4-82B1-2BCB99F45BD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2F58BEF-897A-4521-9A7E-EB1C439E603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2E81E69-2AD1-4648-8636-B9A24C473C64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E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C11296A-CB84-42D5-86DF-BC79A3C40E1B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AD3FA622-6CE0-48D3-A5AB-41CBA00203F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E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6BC2725-10DD-488C-8456-B4909E9ACABD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B0F4720E-EF1F-4EE1-A6A0-B6C8F8D8AAA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AA516AAF-4774-42B1-94F9-3497EE92935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AD3720F4-51F6-4E32-B2E5-83F2B6467CB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FA82B27-9B67-4EBF-B04B-0BBDD3895CF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AA50821E-B902-497B-A85B-338D8E91CFD7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61EFB35-62FA-427A-AF4D-4FC9F5122D1D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9E7F5B4-6679-45B3-BA5C-EA86471661A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00D4233-3392-4C42-95C5-E95D1F5A69E6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s-E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DAF693E-E000-43BF-AB15-25279D58CBC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04342CC-8470-435B-B880-BCE2892742E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C3953DF-71B7-4E5A-8792-74347E6AF0B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1389B89-FEF9-481E-AC57-02ED322C0D3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EF6FD"/>
            </a:gs>
            <a:gs pos="100000">
              <a:srgbClr val="E64ADB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" sz="6000" b="0" strike="noStrike" spc="-1">
                <a:solidFill>
                  <a:srgbClr val="000000"/>
                </a:solidFill>
                <a:latin typeface="Calibri Light"/>
              </a:rPr>
              <a:t>Haga clic para modificar el estilo de título del patrón</a:t>
            </a:r>
            <a:endParaRPr lang="es-ES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es-ES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es-ES" sz="1200" b="0" strike="noStrike" spc="-1">
                <a:solidFill>
                  <a:srgbClr val="8B8B8B"/>
                </a:solidFill>
                <a:latin typeface="Calibri"/>
              </a:rPr>
              <a:t>&lt;fecha/hora&gt;</a:t>
            </a:r>
            <a:endParaRPr lang="es-ES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lang="es-ES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es-ES" sz="1400" b="0" strike="noStrike" spc="-1">
                <a:latin typeface="Times New Roman"/>
              </a:rPr>
              <a:t>&lt;pie de página&gt;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es-ES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35D9DB0-100B-4EC7-B3BC-F144BF96E477}" type="slidenum">
              <a:rPr lang="es-E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s-ES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Pulse para editar el formato de texto del esquema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Segundo nivel del esquema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Tercer nivel del esquema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Cuarto nivel del esquema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Quinto nivel del esquema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Sexto nivel del esquema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EF6FD"/>
            </a:gs>
            <a:gs pos="100000">
              <a:srgbClr val="E64ADB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s-ES" sz="4400" b="0" strike="noStrike" spc="-1">
                <a:solidFill>
                  <a:srgbClr val="000000"/>
                </a:solidFill>
                <a:latin typeface="Calibri Light"/>
              </a:rPr>
              <a:t>Haga clic para modificar el estilo de título del patrón</a:t>
            </a:r>
            <a:endParaRPr lang="es-E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Haga clic para modificar el estilo de texto del patrón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Segundo nivel</a:t>
            </a: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Tercer nivel</a:t>
            </a: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Cuarto nivel</a:t>
            </a: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Quinto nivel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es-ES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es-ES" sz="1200" b="0" strike="noStrike" spc="-1">
                <a:solidFill>
                  <a:srgbClr val="8B8B8B"/>
                </a:solidFill>
                <a:latin typeface="Calibri"/>
              </a:rPr>
              <a:t>&lt;fecha/hora&gt;</a:t>
            </a:r>
            <a:endParaRPr lang="es-ES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lang="es-ES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es-ES" sz="1400" b="0" strike="noStrike" spc="-1">
                <a:latin typeface="Times New Roman"/>
              </a:rPr>
              <a:t>&lt;pie de página&gt;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es-ES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FCA55AD-E312-4D6F-9F04-015053B8E9D4}" type="slidenum">
              <a:rPr lang="es-E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s-E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8.wmf"/><Relationship Id="rId7" Type="http://schemas.openxmlformats.org/officeDocument/2006/relationships/image" Target="../media/image22.png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n 1"/>
          <p:cNvPicPr/>
          <p:nvPr/>
        </p:nvPicPr>
        <p:blipFill>
          <a:blip r:embed="rId2"/>
          <a:stretch/>
        </p:blipFill>
        <p:spPr>
          <a:xfrm>
            <a:off x="11032560" y="5666760"/>
            <a:ext cx="1048320" cy="1084680"/>
          </a:xfrm>
          <a:prstGeom prst="rect">
            <a:avLst/>
          </a:prstGeom>
          <a:ln w="0">
            <a:noFill/>
          </a:ln>
        </p:spPr>
      </p:pic>
      <p:pic>
        <p:nvPicPr>
          <p:cNvPr id="83" name="Imagen 3"/>
          <p:cNvPicPr/>
          <p:nvPr/>
        </p:nvPicPr>
        <p:blipFill>
          <a:blip r:embed="rId3"/>
          <a:stretch/>
        </p:blipFill>
        <p:spPr>
          <a:xfrm>
            <a:off x="3623760" y="603000"/>
            <a:ext cx="4943880" cy="5504760"/>
          </a:xfrm>
          <a:prstGeom prst="rect">
            <a:avLst/>
          </a:prstGeom>
          <a:ln w="0">
            <a:noFill/>
          </a:ln>
        </p:spPr>
      </p:pic>
      <p:sp>
        <p:nvSpPr>
          <p:cNvPr id="84" name="CuadroTexto 5"/>
          <p:cNvSpPr/>
          <p:nvPr/>
        </p:nvSpPr>
        <p:spPr>
          <a:xfrm rot="10800000" flipH="1" flipV="1">
            <a:off x="1527840" y="6108480"/>
            <a:ext cx="9136800" cy="69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0" strike="noStrike" spc="-1">
                <a:solidFill>
                  <a:srgbClr val="7030A0"/>
                </a:solidFill>
                <a:latin typeface="Calibri"/>
              </a:rPr>
              <a:t>DIRECTOR: FIDEL CUETO ARCONADA </a:t>
            </a:r>
            <a:endParaRPr lang="es-ES" sz="4000" b="0" strike="noStrike" spc="-1">
              <a:latin typeface="Arial"/>
            </a:endParaRPr>
          </a:p>
        </p:txBody>
      </p:sp>
      <p:sp>
        <p:nvSpPr>
          <p:cNvPr id="85" name="CuadroTexto 4"/>
          <p:cNvSpPr/>
          <p:nvPr/>
        </p:nvSpPr>
        <p:spPr>
          <a:xfrm rot="10800000" flipH="1" flipV="1">
            <a:off x="2025720" y="-104760"/>
            <a:ext cx="8139240" cy="69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0" strike="noStrike" spc="-1">
                <a:solidFill>
                  <a:srgbClr val="7030A0"/>
                </a:solidFill>
                <a:latin typeface="Calibri"/>
              </a:rPr>
              <a:t>PLAN DE SEGURIDAD ACUÁTICO</a:t>
            </a:r>
            <a:endParaRPr lang="es-ES" sz="4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agen 3"/>
          <p:cNvPicPr/>
          <p:nvPr/>
        </p:nvPicPr>
        <p:blipFill>
          <a:blip r:embed="rId2"/>
          <a:stretch/>
        </p:blipFill>
        <p:spPr>
          <a:xfrm>
            <a:off x="659520" y="589320"/>
            <a:ext cx="11133720" cy="5988960"/>
          </a:xfrm>
          <a:prstGeom prst="rect">
            <a:avLst/>
          </a:prstGeom>
          <a:ln w="0">
            <a:noFill/>
          </a:ln>
        </p:spPr>
      </p:pic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865080" y="12960"/>
            <a:ext cx="10515240" cy="7995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" sz="4400" b="0" strike="noStrike" spc="-1">
                <a:solidFill>
                  <a:srgbClr val="7030A0"/>
                </a:solidFill>
                <a:latin typeface="Calibri Light"/>
              </a:rPr>
              <a:t>RIESGOS ACUÁTICOS</a:t>
            </a:r>
            <a:endParaRPr lang="es-E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865080" y="914400"/>
            <a:ext cx="10515240" cy="5397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28600" indent="-228600" algn="just">
              <a:lnSpc>
                <a:spcPct val="90000"/>
              </a:lnSpc>
              <a:spcBef>
                <a:spcPts val="1001"/>
              </a:spcBef>
              <a:buClr>
                <a:srgbClr val="FFC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FFC000"/>
                </a:solidFill>
                <a:latin typeface="Calibri"/>
              </a:rPr>
              <a:t>Riesgos orográficos</a:t>
            </a: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 algn="just">
              <a:lnSpc>
                <a:spcPct val="90000"/>
              </a:lnSpc>
              <a:spcBef>
                <a:spcPts val="1001"/>
              </a:spcBef>
              <a:buClr>
                <a:srgbClr val="FFC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FFC000"/>
                </a:solidFill>
                <a:latin typeface="Calibri"/>
              </a:rPr>
              <a:t>Riesgos por corrientes marinas.</a:t>
            </a: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 algn="just">
              <a:lnSpc>
                <a:spcPct val="90000"/>
              </a:lnSpc>
              <a:spcBef>
                <a:spcPts val="1001"/>
              </a:spcBef>
              <a:buClr>
                <a:srgbClr val="FFC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FFC000"/>
                </a:solidFill>
                <a:latin typeface="Calibri"/>
              </a:rPr>
              <a:t>Riesgo por cambios meteorológicos inminentes.</a:t>
            </a: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 algn="just">
              <a:lnSpc>
                <a:spcPct val="90000"/>
              </a:lnSpc>
              <a:spcBef>
                <a:spcPts val="1001"/>
              </a:spcBef>
              <a:buClr>
                <a:srgbClr val="FFC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FFC000"/>
                </a:solidFill>
                <a:latin typeface="Calibri"/>
              </a:rPr>
              <a:t>Riesgo de accesibilidad entrada/salida.</a:t>
            </a: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 algn="just">
              <a:lnSpc>
                <a:spcPct val="90000"/>
              </a:lnSpc>
              <a:spcBef>
                <a:spcPts val="1001"/>
              </a:spcBef>
              <a:buClr>
                <a:srgbClr val="FFC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FFC000"/>
                </a:solidFill>
                <a:latin typeface="Calibri"/>
              </a:rPr>
              <a:t>Riesgo de choque de Competidores/motos de agua  en acantilado.</a:t>
            </a: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 algn="just">
              <a:lnSpc>
                <a:spcPct val="90000"/>
              </a:lnSpc>
              <a:spcBef>
                <a:spcPts val="1001"/>
              </a:spcBef>
              <a:buClr>
                <a:srgbClr val="FFC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FFC000"/>
                </a:solidFill>
                <a:latin typeface="Calibri"/>
              </a:rPr>
              <a:t>Riesgo de impacto por caída de ola o por choque entre competidores</a:t>
            </a: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 algn="just">
              <a:lnSpc>
                <a:spcPct val="90000"/>
              </a:lnSpc>
              <a:spcBef>
                <a:spcPts val="1001"/>
              </a:spcBef>
              <a:buClr>
                <a:srgbClr val="FFC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FFC000"/>
                </a:solidFill>
                <a:latin typeface="Calibri"/>
              </a:rPr>
              <a:t>Riesgo por avería de moto/embarcación.</a:t>
            </a: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 algn="just">
              <a:lnSpc>
                <a:spcPct val="90000"/>
              </a:lnSpc>
              <a:spcBef>
                <a:spcPts val="1001"/>
              </a:spcBef>
              <a:buClr>
                <a:srgbClr val="FFC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FFC000"/>
                </a:solidFill>
                <a:latin typeface="Calibri"/>
              </a:rPr>
              <a:t>Riesgo caída público al agua. </a:t>
            </a: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7" name="Imagen 4"/>
          <p:cNvPicPr/>
          <p:nvPr/>
        </p:nvPicPr>
        <p:blipFill>
          <a:blip r:embed="rId3"/>
          <a:stretch/>
        </p:blipFill>
        <p:spPr>
          <a:xfrm>
            <a:off x="11062080" y="5626800"/>
            <a:ext cx="1048320" cy="1084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agen 3"/>
          <p:cNvPicPr/>
          <p:nvPr/>
        </p:nvPicPr>
        <p:blipFill>
          <a:blip r:embed="rId2"/>
          <a:stretch/>
        </p:blipFill>
        <p:spPr>
          <a:xfrm>
            <a:off x="555840" y="697320"/>
            <a:ext cx="11133720" cy="5988960"/>
          </a:xfrm>
          <a:prstGeom prst="rect">
            <a:avLst/>
          </a:prstGeom>
          <a:ln w="0">
            <a:noFill/>
          </a:ln>
        </p:spPr>
      </p:pic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865080" y="12960"/>
            <a:ext cx="10515240" cy="7995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" sz="4400" b="0" strike="noStrike" spc="-1">
                <a:solidFill>
                  <a:srgbClr val="7030A0"/>
                </a:solidFill>
                <a:latin typeface="Calibri Light"/>
              </a:rPr>
              <a:t>RIESGOS ACUÁTICOS</a:t>
            </a:r>
            <a:endParaRPr lang="es-E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565560" y="901800"/>
            <a:ext cx="10845360" cy="595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6000"/>
          </a:bodyPr>
          <a:lstStyle/>
          <a:p>
            <a:pPr marL="457200"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r>
              <a:rPr lang="es-ES" sz="2800" b="0" strike="noStrike" spc="-1">
                <a:solidFill>
                  <a:srgbClr val="FFC000"/>
                </a:solidFill>
                <a:latin typeface="Calibri"/>
              </a:rPr>
              <a:t>Riesgos orográficos: 2 HORAS ANTES Y DESPUES DE LA BAJAMAR, COEF -70</a:t>
            </a: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Rectángulo 5"/>
          <p:cNvSpPr/>
          <p:nvPr/>
        </p:nvSpPr>
        <p:spPr>
          <a:xfrm>
            <a:off x="604800" y="1775520"/>
            <a:ext cx="1072692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2800" b="0" strike="noStrike" spc="-1">
                <a:solidFill>
                  <a:srgbClr val="FFC000"/>
                </a:solidFill>
                <a:latin typeface="Calibri"/>
              </a:rPr>
              <a:t> Riesgos por corrientes marinas. DEL ESTE HACIA EL OESTE</a:t>
            </a:r>
            <a:endParaRPr lang="es-ES" sz="2800" b="0" strike="noStrike" spc="-1">
              <a:latin typeface="Arial"/>
            </a:endParaRPr>
          </a:p>
        </p:txBody>
      </p:sp>
      <p:sp>
        <p:nvSpPr>
          <p:cNvPr id="122" name="Rectángulo 6"/>
          <p:cNvSpPr/>
          <p:nvPr/>
        </p:nvSpPr>
        <p:spPr>
          <a:xfrm>
            <a:off x="555840" y="3099960"/>
            <a:ext cx="10824480" cy="94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es-ES" sz="2800" b="0" strike="noStrike" spc="-1">
                <a:solidFill>
                  <a:srgbClr val="FFC000"/>
                </a:solidFill>
                <a:latin typeface="Calibri"/>
              </a:rPr>
              <a:t>Riesgo por cambios meteorológicos inminentes. SEGUIR MONITORIZANDO LOS PARTES METEREOLÓGICOS</a:t>
            </a:r>
            <a:endParaRPr lang="es-ES" sz="2800" b="0" strike="noStrike" spc="-1">
              <a:latin typeface="Arial"/>
            </a:endParaRPr>
          </a:p>
        </p:txBody>
      </p:sp>
      <p:pic>
        <p:nvPicPr>
          <p:cNvPr id="123" name="Imagen 4"/>
          <p:cNvPicPr/>
          <p:nvPr/>
        </p:nvPicPr>
        <p:blipFill>
          <a:blip r:embed="rId3"/>
          <a:stretch/>
        </p:blipFill>
        <p:spPr>
          <a:xfrm>
            <a:off x="11032560" y="5656320"/>
            <a:ext cx="1048320" cy="1084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agen 4"/>
          <p:cNvPicPr/>
          <p:nvPr/>
        </p:nvPicPr>
        <p:blipFill>
          <a:blip r:embed="rId2"/>
          <a:stretch/>
        </p:blipFill>
        <p:spPr>
          <a:xfrm>
            <a:off x="1553040" y="1602000"/>
            <a:ext cx="8924040" cy="4709520"/>
          </a:xfrm>
          <a:prstGeom prst="rect">
            <a:avLst/>
          </a:prstGeom>
          <a:ln w="0">
            <a:noFill/>
          </a:ln>
        </p:spPr>
      </p:pic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865080" y="12960"/>
            <a:ext cx="10515240" cy="7995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" sz="4400" b="0" strike="noStrike" spc="-1">
                <a:solidFill>
                  <a:srgbClr val="7030A0"/>
                </a:solidFill>
                <a:latin typeface="Calibri Light"/>
              </a:rPr>
              <a:t>RIESGOS ACUÁTICOS</a:t>
            </a:r>
            <a:endParaRPr lang="es-E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865080" y="914400"/>
            <a:ext cx="10515240" cy="687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s-ES" sz="2800" b="0" strike="noStrike" spc="-1">
                <a:solidFill>
                  <a:srgbClr val="7030A0"/>
                </a:solidFill>
                <a:latin typeface="Calibri"/>
              </a:rPr>
              <a:t>Riesgo de accesibilidad entrada/salida.</a:t>
            </a: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7" name="Imagen 3"/>
          <p:cNvPicPr/>
          <p:nvPr/>
        </p:nvPicPr>
        <p:blipFill>
          <a:blip r:embed="rId3"/>
          <a:stretch/>
        </p:blipFill>
        <p:spPr>
          <a:xfrm>
            <a:off x="11032560" y="5654880"/>
            <a:ext cx="1048320" cy="1084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865080" y="12960"/>
            <a:ext cx="10515240" cy="7995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" sz="4400" b="0" strike="noStrike" spc="-1">
                <a:solidFill>
                  <a:srgbClr val="7030A0"/>
                </a:solidFill>
                <a:latin typeface="Calibri Light"/>
              </a:rPr>
              <a:t>RIESGOS ACUÁTICOS</a:t>
            </a:r>
            <a:endParaRPr lang="es-E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865080" y="812880"/>
            <a:ext cx="10515240" cy="687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s-ES" sz="2800" b="0" strike="noStrike" spc="-1">
                <a:solidFill>
                  <a:srgbClr val="7030A0"/>
                </a:solidFill>
                <a:latin typeface="Calibri"/>
              </a:rPr>
              <a:t>Riesgo de choque de Competidores</a:t>
            </a: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0" name="Imagen 3"/>
          <p:cNvPicPr/>
          <p:nvPr/>
        </p:nvPicPr>
        <p:blipFill>
          <a:blip r:embed="rId2"/>
          <a:stretch/>
        </p:blipFill>
        <p:spPr>
          <a:xfrm>
            <a:off x="2153520" y="1406880"/>
            <a:ext cx="7942680" cy="5145840"/>
          </a:xfrm>
          <a:prstGeom prst="rect">
            <a:avLst/>
          </a:prstGeom>
          <a:ln w="0">
            <a:noFill/>
          </a:ln>
        </p:spPr>
      </p:pic>
      <p:pic>
        <p:nvPicPr>
          <p:cNvPr id="131" name="Imagen 4"/>
          <p:cNvPicPr/>
          <p:nvPr/>
        </p:nvPicPr>
        <p:blipFill>
          <a:blip r:embed="rId3"/>
          <a:stretch/>
        </p:blipFill>
        <p:spPr>
          <a:xfrm>
            <a:off x="11032560" y="5667840"/>
            <a:ext cx="1048320" cy="1084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n 4"/>
          <p:cNvPicPr/>
          <p:nvPr/>
        </p:nvPicPr>
        <p:blipFill>
          <a:blip r:embed="rId2"/>
          <a:stretch/>
        </p:blipFill>
        <p:spPr>
          <a:xfrm>
            <a:off x="865080" y="812880"/>
            <a:ext cx="5603040" cy="5638320"/>
          </a:xfrm>
          <a:prstGeom prst="rect">
            <a:avLst/>
          </a:prstGeom>
          <a:ln w="0">
            <a:noFill/>
          </a:ln>
        </p:spPr>
      </p:pic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865080" y="12960"/>
            <a:ext cx="10515240" cy="7995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" sz="4400" b="0" strike="noStrike" spc="-1">
                <a:solidFill>
                  <a:srgbClr val="7030A0"/>
                </a:solidFill>
                <a:latin typeface="Calibri Light"/>
              </a:rPr>
              <a:t>RIESGOS ACUÁTICOS</a:t>
            </a:r>
            <a:endParaRPr lang="es-E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6468480" y="2654280"/>
            <a:ext cx="5367600" cy="1612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s-ES" sz="2800" b="0" strike="noStrike" spc="-1">
                <a:solidFill>
                  <a:srgbClr val="7030A0"/>
                </a:solidFill>
                <a:latin typeface="Calibri"/>
              </a:rPr>
              <a:t>Riesgo de impacto por caída de ola </a:t>
            </a: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5" name="Imagen 3"/>
          <p:cNvPicPr/>
          <p:nvPr/>
        </p:nvPicPr>
        <p:blipFill>
          <a:blip r:embed="rId3"/>
          <a:stretch/>
        </p:blipFill>
        <p:spPr>
          <a:xfrm>
            <a:off x="11045520" y="5680440"/>
            <a:ext cx="1048320" cy="1084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865080" y="12960"/>
            <a:ext cx="10515240" cy="7995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" sz="4400" b="0" strike="noStrike" spc="-1">
                <a:solidFill>
                  <a:srgbClr val="7030A0"/>
                </a:solidFill>
                <a:latin typeface="Calibri Light"/>
              </a:rPr>
              <a:t>RIESGOS ACUÁTICOS</a:t>
            </a:r>
            <a:endParaRPr lang="es-E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647280" y="812880"/>
            <a:ext cx="10579320" cy="1612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s-ES" sz="2800" b="0" strike="noStrike" spc="-1">
                <a:solidFill>
                  <a:srgbClr val="7030A0"/>
                </a:solidFill>
                <a:latin typeface="Calibri"/>
              </a:rPr>
              <a:t>Riesgo por avería de moto/embarcación.</a:t>
            </a: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8" name="Imagen 3"/>
          <p:cNvPicPr/>
          <p:nvPr/>
        </p:nvPicPr>
        <p:blipFill>
          <a:blip r:embed="rId2"/>
          <a:stretch/>
        </p:blipFill>
        <p:spPr>
          <a:xfrm>
            <a:off x="647280" y="1244520"/>
            <a:ext cx="10579320" cy="5194440"/>
          </a:xfrm>
          <a:prstGeom prst="rect">
            <a:avLst/>
          </a:prstGeom>
          <a:ln w="0">
            <a:noFill/>
          </a:ln>
        </p:spPr>
      </p:pic>
      <p:sp>
        <p:nvSpPr>
          <p:cNvPr id="139" name="Elipse 5"/>
          <p:cNvSpPr/>
          <p:nvPr/>
        </p:nvSpPr>
        <p:spPr>
          <a:xfrm>
            <a:off x="3314880" y="1879560"/>
            <a:ext cx="1117080" cy="8884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0" name="Imagen 4"/>
          <p:cNvPicPr/>
          <p:nvPr/>
        </p:nvPicPr>
        <p:blipFill>
          <a:blip r:embed="rId3"/>
          <a:stretch/>
        </p:blipFill>
        <p:spPr>
          <a:xfrm>
            <a:off x="11032560" y="5680440"/>
            <a:ext cx="1048320" cy="1084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865080" y="12960"/>
            <a:ext cx="10515240" cy="7995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" sz="4400" b="0" strike="noStrike" spc="-1">
                <a:solidFill>
                  <a:srgbClr val="7030A0"/>
                </a:solidFill>
                <a:latin typeface="Calibri Light"/>
              </a:rPr>
              <a:t>RIESGOS ACUÁTICOS</a:t>
            </a:r>
            <a:endParaRPr lang="es-E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647280" y="812880"/>
            <a:ext cx="10579320" cy="4438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2000" lnSpcReduction="10000"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s-ES" sz="2800" b="0" strike="noStrike" spc="-1">
                <a:solidFill>
                  <a:srgbClr val="7030A0"/>
                </a:solidFill>
                <a:latin typeface="Calibri"/>
              </a:rPr>
              <a:t>Riesgo caída público. </a:t>
            </a: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3" name="Imagen 4"/>
          <p:cNvPicPr/>
          <p:nvPr/>
        </p:nvPicPr>
        <p:blipFill>
          <a:blip r:embed="rId2"/>
          <a:stretch/>
        </p:blipFill>
        <p:spPr>
          <a:xfrm>
            <a:off x="1855080" y="1220760"/>
            <a:ext cx="8596440" cy="5204880"/>
          </a:xfrm>
          <a:prstGeom prst="rect">
            <a:avLst/>
          </a:prstGeom>
          <a:ln w="0">
            <a:noFill/>
          </a:ln>
        </p:spPr>
      </p:pic>
      <p:pic>
        <p:nvPicPr>
          <p:cNvPr id="144" name="Imagen 3"/>
          <p:cNvPicPr/>
          <p:nvPr/>
        </p:nvPicPr>
        <p:blipFill>
          <a:blip r:embed="rId3"/>
          <a:stretch/>
        </p:blipFill>
        <p:spPr>
          <a:xfrm>
            <a:off x="11032560" y="5654880"/>
            <a:ext cx="1048320" cy="1084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865080" y="12960"/>
            <a:ext cx="10515240" cy="7995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" sz="4400" b="0" strike="noStrike" spc="-1">
                <a:solidFill>
                  <a:srgbClr val="7030A0"/>
                </a:solidFill>
                <a:latin typeface="Calibri Light"/>
              </a:rPr>
              <a:t>MEDIOS DISPONIBLES</a:t>
            </a:r>
            <a:endParaRPr lang="es-ES" sz="44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46" name="Object 145"/>
          <p:cNvGraphicFramePr/>
          <p:nvPr/>
        </p:nvGraphicFramePr>
        <p:xfrm>
          <a:off x="3244320" y="928440"/>
          <a:ext cx="5409720" cy="2265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0" imgH="0" progId="Word.Document.12">
                  <p:embed/>
                </p:oleObj>
              </mc:Choice>
              <mc:Fallback>
                <p:oleObj r:id="rId2" imgW="0" imgH="0" progId="Word.Document.12">
                  <p:embed/>
                  <p:pic>
                    <p:nvPicPr>
                      <p:cNvPr id="146" name="Object 145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>
                      <a:xfrm>
                        <a:off x="3244320" y="928440"/>
                        <a:ext cx="5409720" cy="226512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8" name="Imagen 1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2240" y="3655440"/>
            <a:ext cx="3049920" cy="1857240"/>
          </a:xfrm>
          <a:prstGeom prst="rect">
            <a:avLst/>
          </a:prstGeom>
          <a:ln w="0">
            <a:noFill/>
          </a:ln>
        </p:spPr>
      </p:pic>
      <p:pic>
        <p:nvPicPr>
          <p:cNvPr id="149" name="Imagen 14"/>
          <p:cNvPicPr/>
          <p:nvPr/>
        </p:nvPicPr>
        <p:blipFill>
          <a:blip r:embed="rId5"/>
          <a:stretch/>
        </p:blipFill>
        <p:spPr>
          <a:xfrm>
            <a:off x="865080" y="3655440"/>
            <a:ext cx="2572200" cy="1932120"/>
          </a:xfrm>
          <a:prstGeom prst="rect">
            <a:avLst/>
          </a:prstGeom>
          <a:ln w="0">
            <a:noFill/>
          </a:ln>
        </p:spPr>
      </p:pic>
      <p:pic>
        <p:nvPicPr>
          <p:cNvPr id="150" name="Imagen 15"/>
          <p:cNvPicPr/>
          <p:nvPr/>
        </p:nvPicPr>
        <p:blipFill>
          <a:blip r:embed="rId6"/>
          <a:stretch/>
        </p:blipFill>
        <p:spPr>
          <a:xfrm>
            <a:off x="8401320" y="3655440"/>
            <a:ext cx="3236040" cy="1857240"/>
          </a:xfrm>
          <a:prstGeom prst="rect">
            <a:avLst/>
          </a:prstGeom>
          <a:ln w="0">
            <a:noFill/>
          </a:ln>
        </p:spPr>
      </p:pic>
      <p:pic>
        <p:nvPicPr>
          <p:cNvPr id="151" name="Imagen 16"/>
          <p:cNvPicPr/>
          <p:nvPr/>
        </p:nvPicPr>
        <p:blipFill>
          <a:blip r:embed="rId7"/>
          <a:stretch/>
        </p:blipFill>
        <p:spPr>
          <a:xfrm>
            <a:off x="9278640" y="928440"/>
            <a:ext cx="2101680" cy="1979640"/>
          </a:xfrm>
          <a:prstGeom prst="rect">
            <a:avLst/>
          </a:prstGeom>
          <a:ln w="0">
            <a:noFill/>
          </a:ln>
        </p:spPr>
      </p:pic>
      <p:pic>
        <p:nvPicPr>
          <p:cNvPr id="152" name="Imagen 2"/>
          <p:cNvPicPr/>
          <p:nvPr/>
        </p:nvPicPr>
        <p:blipFill>
          <a:blip r:embed="rId8"/>
          <a:stretch/>
        </p:blipFill>
        <p:spPr>
          <a:xfrm>
            <a:off x="11007360" y="5587920"/>
            <a:ext cx="1048320" cy="1084680"/>
          </a:xfrm>
          <a:prstGeom prst="rect">
            <a:avLst/>
          </a:prstGeom>
          <a:ln w="0">
            <a:noFill/>
          </a:ln>
        </p:spPr>
      </p:pic>
      <p:pic>
        <p:nvPicPr>
          <p:cNvPr id="153" name="Picture 152"/>
          <p:cNvPicPr/>
          <p:nvPr/>
        </p:nvPicPr>
        <p:blipFill>
          <a:blip r:embed="rId3"/>
          <a:stretch/>
        </p:blipFill>
        <p:spPr>
          <a:xfrm>
            <a:off x="3238560" y="927000"/>
            <a:ext cx="5410080" cy="2260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865080" y="12960"/>
            <a:ext cx="10515240" cy="7995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" sz="4400" b="0" strike="noStrike" spc="-1">
                <a:solidFill>
                  <a:srgbClr val="7030A0"/>
                </a:solidFill>
                <a:latin typeface="Calibri Light"/>
              </a:rPr>
              <a:t>PROTOCOLOS OPERATIVOS</a:t>
            </a:r>
            <a:endParaRPr lang="es-ES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5" name="Imagen 5"/>
          <p:cNvPicPr/>
          <p:nvPr/>
        </p:nvPicPr>
        <p:blipFill>
          <a:blip r:embed="rId2"/>
          <a:stretch/>
        </p:blipFill>
        <p:spPr>
          <a:xfrm>
            <a:off x="209160" y="660240"/>
            <a:ext cx="11727000" cy="5994000"/>
          </a:xfrm>
          <a:prstGeom prst="rect">
            <a:avLst/>
          </a:prstGeom>
          <a:ln w="0">
            <a:noFill/>
          </a:ln>
        </p:spPr>
      </p:pic>
      <p:sp>
        <p:nvSpPr>
          <p:cNvPr id="156" name="Rectángulo 6"/>
          <p:cNvSpPr/>
          <p:nvPr/>
        </p:nvSpPr>
        <p:spPr>
          <a:xfrm>
            <a:off x="407880" y="812880"/>
            <a:ext cx="7033680" cy="201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>
                <a:solidFill>
                  <a:srgbClr val="FF0000"/>
                </a:solidFill>
                <a:latin typeface="Calibri"/>
              </a:rPr>
              <a:t>1. PROTOCOLO DE COMUNICACIONES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s-ES" sz="1800" b="0" strike="noStrike" spc="-1">
                <a:solidFill>
                  <a:srgbClr val="FF0000"/>
                </a:solidFill>
                <a:latin typeface="Calibri"/>
              </a:rPr>
              <a:t>2. PROTOCOLO DE APOYO A SURFISTAS DURANTE LA COMPETICIÓN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s-ES" sz="1800" b="0" strike="noStrike" spc="-1">
                <a:solidFill>
                  <a:srgbClr val="FF0000"/>
                </a:solidFill>
                <a:latin typeface="Calibri"/>
              </a:rPr>
              <a:t>3. PROTOCOLO DE CLASIFICACIÓN DE VÍCTIMAS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s-ES" sz="1800" b="0" strike="noStrike" spc="-1">
                <a:solidFill>
                  <a:srgbClr val="FF0000"/>
                </a:solidFill>
                <a:latin typeface="Calibri"/>
              </a:rPr>
              <a:t>	3.1 Procedimiento de Atención de víctimas leves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s-ES" sz="1800" b="0" strike="noStrike" spc="-1">
                <a:solidFill>
                  <a:srgbClr val="FF0000"/>
                </a:solidFill>
                <a:latin typeface="Calibri"/>
              </a:rPr>
              <a:t>	3.2 Procedimiento de Rescate y atención de víctimas graves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s-ES" sz="1800" b="0" strike="noStrike" spc="-1">
                <a:solidFill>
                  <a:srgbClr val="FF0000"/>
                </a:solidFill>
                <a:latin typeface="Calibri"/>
              </a:rPr>
              <a:t>	3.3 Procedimiento de Rescate y atención de víctimas críticas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</p:txBody>
      </p:sp>
      <p:pic>
        <p:nvPicPr>
          <p:cNvPr id="157" name="Imagen 2"/>
          <p:cNvPicPr/>
          <p:nvPr/>
        </p:nvPicPr>
        <p:blipFill>
          <a:blip r:embed="rId3"/>
          <a:stretch/>
        </p:blipFill>
        <p:spPr>
          <a:xfrm>
            <a:off x="11045520" y="5667840"/>
            <a:ext cx="1048320" cy="1084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865080" y="12960"/>
            <a:ext cx="10515240" cy="7995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" sz="4400" b="0" strike="noStrike" spc="-1">
                <a:solidFill>
                  <a:srgbClr val="7030A0"/>
                </a:solidFill>
                <a:latin typeface="Calibri Light"/>
              </a:rPr>
              <a:t>PROTOCOLOS OPERATIVOS</a:t>
            </a:r>
            <a:endParaRPr lang="es-ES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9" name="Imagen 5"/>
          <p:cNvPicPr/>
          <p:nvPr/>
        </p:nvPicPr>
        <p:blipFill>
          <a:blip r:embed="rId2"/>
          <a:stretch/>
        </p:blipFill>
        <p:spPr>
          <a:xfrm>
            <a:off x="209160" y="660240"/>
            <a:ext cx="11727000" cy="5994000"/>
          </a:xfrm>
          <a:prstGeom prst="rect">
            <a:avLst/>
          </a:prstGeom>
          <a:ln w="0">
            <a:noFill/>
          </a:ln>
        </p:spPr>
      </p:pic>
      <p:sp>
        <p:nvSpPr>
          <p:cNvPr id="160" name="Rectángulo 2"/>
          <p:cNvSpPr/>
          <p:nvPr/>
        </p:nvSpPr>
        <p:spPr>
          <a:xfrm>
            <a:off x="865080" y="998640"/>
            <a:ext cx="801324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>
                <a:solidFill>
                  <a:srgbClr val="FF0000"/>
                </a:solidFill>
                <a:latin typeface="Calibri"/>
              </a:rPr>
              <a:t>4. PROTOCOLO DE EVACUACIÓN MÉDICA (MEDEVAC)</a:t>
            </a: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s-E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s-ES" sz="1800" b="0" strike="noStrike" spc="-1">
                <a:solidFill>
                  <a:srgbClr val="FF0000"/>
                </a:solidFill>
                <a:latin typeface="Calibri"/>
              </a:rPr>
              <a:t>5. PROTOCOLO RESCATE DE MOTOS DE AGUA/COMPETIDOR EN ZONA DE IMPACTO.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161" name="Imagen 3"/>
          <p:cNvPicPr/>
          <p:nvPr/>
        </p:nvPicPr>
        <p:blipFill>
          <a:blip r:embed="rId3"/>
          <a:stretch/>
        </p:blipFill>
        <p:spPr>
          <a:xfrm>
            <a:off x="11032560" y="5667840"/>
            <a:ext cx="1048320" cy="1084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agen 1"/>
          <p:cNvPicPr/>
          <p:nvPr/>
        </p:nvPicPr>
        <p:blipFill>
          <a:blip r:embed="rId4"/>
          <a:stretch/>
        </p:blipFill>
        <p:spPr>
          <a:xfrm>
            <a:off x="11019960" y="5671080"/>
            <a:ext cx="1048320" cy="1084680"/>
          </a:xfrm>
          <a:prstGeom prst="rect">
            <a:avLst/>
          </a:prstGeom>
          <a:ln w="0">
            <a:noFill/>
          </a:ln>
        </p:spPr>
      </p:pic>
      <p:pic>
        <p:nvPicPr>
          <p:cNvPr id="87" name="Picture 86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6880" y="76320"/>
            <a:ext cx="6781320" cy="6781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restart="whenNotActive" fill="hold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childTnLst>
                  <p:par>
                    <p:cTn id="3" fill="hold">
                      <p:stCondLst>
                        <p:cond evt="onClick" delay="0">
                          <p:tgtEl>
                            <p:spTgt spid="87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n 8"/>
          <p:cNvPicPr/>
          <p:nvPr/>
        </p:nvPicPr>
        <p:blipFill>
          <a:blip r:embed="rId2"/>
          <a:stretch/>
        </p:blipFill>
        <p:spPr>
          <a:xfrm>
            <a:off x="4656600" y="1722600"/>
            <a:ext cx="6696720" cy="4690800"/>
          </a:xfrm>
          <a:prstGeom prst="rect">
            <a:avLst/>
          </a:prstGeom>
          <a:ln w="0">
            <a:noFill/>
          </a:ln>
        </p:spPr>
      </p:pic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7138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" sz="4400" b="0" strike="noStrike" spc="-1">
                <a:solidFill>
                  <a:srgbClr val="000000"/>
                </a:solidFill>
                <a:latin typeface="Calibri Light"/>
              </a:rPr>
              <a:t>EJEMPLO PROTOCOLO </a:t>
            </a:r>
            <a:endParaRPr lang="es-E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Rectángulo 9"/>
          <p:cNvSpPr/>
          <p:nvPr/>
        </p:nvSpPr>
        <p:spPr>
          <a:xfrm>
            <a:off x="3409920" y="1008000"/>
            <a:ext cx="537192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HIPÓTESIS DE EMERGENCIA DE SURFISTAS</a:t>
            </a:r>
            <a:endParaRPr lang="es-ES" sz="2400" b="0" strike="noStrike" spc="-1">
              <a:latin typeface="Arial"/>
            </a:endParaRPr>
          </a:p>
        </p:txBody>
      </p:sp>
      <p:sp>
        <p:nvSpPr>
          <p:cNvPr id="165" name="Rectángulo 10"/>
          <p:cNvSpPr/>
          <p:nvPr/>
        </p:nvSpPr>
        <p:spPr>
          <a:xfrm>
            <a:off x="253800" y="1860120"/>
            <a:ext cx="396864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•	</a:t>
            </a:r>
            <a:r>
              <a:rPr lang="es-ES" sz="2400" b="0" strike="noStrike" spc="-1">
                <a:solidFill>
                  <a:srgbClr val="7030A0"/>
                </a:solidFill>
                <a:latin typeface="Calibri"/>
              </a:rPr>
              <a:t>Caída de surfista sin lesión.</a:t>
            </a:r>
            <a:endParaRPr lang="es-ES" sz="2400" b="0" strike="noStrike" spc="-1">
              <a:latin typeface="Arial"/>
            </a:endParaRPr>
          </a:p>
        </p:txBody>
      </p:sp>
      <p:sp>
        <p:nvSpPr>
          <p:cNvPr id="166" name="Rectángulo 11"/>
          <p:cNvSpPr/>
          <p:nvPr/>
        </p:nvSpPr>
        <p:spPr>
          <a:xfrm>
            <a:off x="254160" y="2515680"/>
            <a:ext cx="406620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•	</a:t>
            </a:r>
            <a:r>
              <a:rPr lang="es-ES" sz="2400" b="0" strike="noStrike" spc="-1">
                <a:solidFill>
                  <a:srgbClr val="7030A0"/>
                </a:solidFill>
                <a:latin typeface="Calibri"/>
              </a:rPr>
              <a:t>Caída de surfista con lesión.</a:t>
            </a:r>
            <a:endParaRPr lang="es-ES" sz="2400" b="0" strike="noStrike" spc="-1">
              <a:latin typeface="Arial"/>
            </a:endParaRPr>
          </a:p>
        </p:txBody>
      </p:sp>
      <p:sp>
        <p:nvSpPr>
          <p:cNvPr id="167" name="Rectángulo 12"/>
          <p:cNvSpPr/>
          <p:nvPr/>
        </p:nvSpPr>
        <p:spPr>
          <a:xfrm>
            <a:off x="0" y="3171600"/>
            <a:ext cx="595584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•	</a:t>
            </a:r>
            <a:r>
              <a:rPr lang="es-ES" sz="2400" b="0" strike="noStrike" spc="-1">
                <a:solidFill>
                  <a:srgbClr val="7030A0"/>
                </a:solidFill>
                <a:latin typeface="Calibri"/>
              </a:rPr>
              <a:t>Caída de surfista, sin gesto y aturdido</a:t>
            </a: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.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168" name="Rectángulo 13"/>
          <p:cNvSpPr/>
          <p:nvPr/>
        </p:nvSpPr>
        <p:spPr>
          <a:xfrm>
            <a:off x="0" y="3836880"/>
            <a:ext cx="758160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•</a:t>
            </a:r>
            <a:r>
              <a:rPr lang="es-ES" sz="2400" b="0" strike="noStrike" spc="-1">
                <a:solidFill>
                  <a:srgbClr val="7030A0"/>
                </a:solidFill>
                <a:latin typeface="Calibri"/>
              </a:rPr>
              <a:t>	Caída de surfista inconsciente o con impedimento de sujeción.</a:t>
            </a:r>
            <a:endParaRPr lang="es-ES" sz="2400" b="0" strike="noStrike" spc="-1">
              <a:latin typeface="Arial"/>
            </a:endParaRPr>
          </a:p>
        </p:txBody>
      </p:sp>
      <p:pic>
        <p:nvPicPr>
          <p:cNvPr id="169" name="Imagen 2"/>
          <p:cNvPicPr/>
          <p:nvPr/>
        </p:nvPicPr>
        <p:blipFill>
          <a:blip r:embed="rId3"/>
          <a:stretch/>
        </p:blipFill>
        <p:spPr>
          <a:xfrm>
            <a:off x="11009520" y="5680440"/>
            <a:ext cx="1048320" cy="1084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7138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" sz="4400" b="0" strike="noStrike" spc="-1">
                <a:solidFill>
                  <a:srgbClr val="000000"/>
                </a:solidFill>
                <a:latin typeface="Calibri Light"/>
              </a:rPr>
              <a:t>EJEMPLO PROTOCOLO </a:t>
            </a:r>
            <a:endParaRPr lang="es-ES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1" name="Imagen 2"/>
          <p:cNvPicPr/>
          <p:nvPr/>
        </p:nvPicPr>
        <p:blipFill>
          <a:blip r:embed="rId2"/>
          <a:stretch/>
        </p:blipFill>
        <p:spPr>
          <a:xfrm>
            <a:off x="3318840" y="1079640"/>
            <a:ext cx="5554080" cy="5311800"/>
          </a:xfrm>
          <a:prstGeom prst="rect">
            <a:avLst/>
          </a:prstGeom>
          <a:ln w="0">
            <a:noFill/>
          </a:ln>
        </p:spPr>
      </p:pic>
      <p:pic>
        <p:nvPicPr>
          <p:cNvPr id="172" name="Imagen 3"/>
          <p:cNvPicPr/>
          <p:nvPr/>
        </p:nvPicPr>
        <p:blipFill>
          <a:blip r:embed="rId3"/>
          <a:stretch/>
        </p:blipFill>
        <p:spPr>
          <a:xfrm>
            <a:off x="11045520" y="5667840"/>
            <a:ext cx="1048320" cy="1084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7138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" sz="4400" b="0" strike="noStrike" spc="-1">
                <a:solidFill>
                  <a:srgbClr val="000000"/>
                </a:solidFill>
                <a:latin typeface="Calibri Light"/>
              </a:rPr>
              <a:t>EJEMPLO PROTOCOLO MEDEVAC </a:t>
            </a:r>
            <a:endParaRPr lang="es-E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" name="Rectángulo 3"/>
          <p:cNvSpPr/>
          <p:nvPr/>
        </p:nvSpPr>
        <p:spPr>
          <a:xfrm>
            <a:off x="1975320" y="1174320"/>
            <a:ext cx="56246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A - Evacuación por vía marítima (tiempo estimado: 35 min)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175" name="Rectángulo 4"/>
          <p:cNvSpPr/>
          <p:nvPr/>
        </p:nvSpPr>
        <p:spPr>
          <a:xfrm>
            <a:off x="1973880" y="3092040"/>
            <a:ext cx="53413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B – Evacuación por vía aérea (tiempo estimado: 50 min)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176" name="Imagen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748280" y="935280"/>
            <a:ext cx="3799080" cy="2780640"/>
          </a:xfrm>
          <a:prstGeom prst="rect">
            <a:avLst/>
          </a:prstGeom>
          <a:ln w="0">
            <a:noFill/>
          </a:ln>
        </p:spPr>
      </p:pic>
      <p:pic>
        <p:nvPicPr>
          <p:cNvPr id="177" name="Imagen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2680" y="3716280"/>
            <a:ext cx="3770280" cy="2924640"/>
          </a:xfrm>
          <a:prstGeom prst="rect">
            <a:avLst/>
          </a:prstGeom>
          <a:ln w="0">
            <a:noFill/>
          </a:ln>
        </p:spPr>
      </p:pic>
      <p:pic>
        <p:nvPicPr>
          <p:cNvPr id="178" name="Imagen 2"/>
          <p:cNvPicPr/>
          <p:nvPr/>
        </p:nvPicPr>
        <p:blipFill>
          <a:blip r:embed="rId4"/>
          <a:stretch/>
        </p:blipFill>
        <p:spPr>
          <a:xfrm>
            <a:off x="11023560" y="5680440"/>
            <a:ext cx="1048320" cy="1084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7138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" sz="4400" b="0" strike="noStrike" spc="-1">
                <a:solidFill>
                  <a:srgbClr val="7030A0"/>
                </a:solidFill>
                <a:latin typeface="Calibri Light"/>
              </a:rPr>
              <a:t>RESUMEN</a:t>
            </a:r>
            <a:endParaRPr lang="es-E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Rectángulo 3"/>
          <p:cNvSpPr/>
          <p:nvPr/>
        </p:nvSpPr>
        <p:spPr>
          <a:xfrm>
            <a:off x="4720320" y="2151000"/>
            <a:ext cx="23450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>
                <a:solidFill>
                  <a:srgbClr val="7030A0"/>
                </a:solidFill>
                <a:latin typeface="Calibri"/>
              </a:rPr>
              <a:t>ANTICIPACIÓN, PREVER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181" name="Rectángulo 7"/>
          <p:cNvSpPr/>
          <p:nvPr/>
        </p:nvSpPr>
        <p:spPr>
          <a:xfrm>
            <a:off x="3940560" y="1308960"/>
            <a:ext cx="45961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>
                <a:solidFill>
                  <a:srgbClr val="7030A0"/>
                </a:solidFill>
                <a:latin typeface="Calibri"/>
              </a:rPr>
              <a:t>RECOGER INFORMACIÓN, LECTURA DEL RIESGO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182" name="Rectángulo 8"/>
          <p:cNvSpPr/>
          <p:nvPr/>
        </p:nvSpPr>
        <p:spPr>
          <a:xfrm>
            <a:off x="4920120" y="3078360"/>
            <a:ext cx="19458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>
                <a:solidFill>
                  <a:srgbClr val="7030A0"/>
                </a:solidFill>
                <a:latin typeface="Calibri"/>
              </a:rPr>
              <a:t>COMUNICACIONES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183" name="Rectángulo 9"/>
          <p:cNvSpPr/>
          <p:nvPr/>
        </p:nvSpPr>
        <p:spPr>
          <a:xfrm>
            <a:off x="4951080" y="4124520"/>
            <a:ext cx="25754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>
                <a:solidFill>
                  <a:srgbClr val="7030A0"/>
                </a:solidFill>
                <a:latin typeface="Calibri"/>
              </a:rPr>
              <a:t>IMPLANTACIÓN DEL PLAN</a:t>
            </a:r>
            <a:endParaRPr lang="es-ES" sz="1800" b="0" strike="noStrike" spc="-1">
              <a:latin typeface="Arial"/>
            </a:endParaRPr>
          </a:p>
        </p:txBody>
      </p:sp>
      <p:sp>
        <p:nvSpPr>
          <p:cNvPr id="184" name="Elipse 2"/>
          <p:cNvSpPr/>
          <p:nvPr/>
        </p:nvSpPr>
        <p:spPr>
          <a:xfrm>
            <a:off x="3505320" y="1155600"/>
            <a:ext cx="5181120" cy="685440"/>
          </a:xfrm>
          <a:prstGeom prst="ellipse">
            <a:avLst/>
          </a:prstGeom>
          <a:noFill/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5" name="Elipse 10"/>
          <p:cNvSpPr/>
          <p:nvPr/>
        </p:nvSpPr>
        <p:spPr>
          <a:xfrm>
            <a:off x="3505320" y="2034720"/>
            <a:ext cx="5181120" cy="685440"/>
          </a:xfrm>
          <a:prstGeom prst="ellipse">
            <a:avLst/>
          </a:prstGeom>
          <a:noFill/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6" name="Elipse 11"/>
          <p:cNvSpPr/>
          <p:nvPr/>
        </p:nvSpPr>
        <p:spPr>
          <a:xfrm>
            <a:off x="3505320" y="2921040"/>
            <a:ext cx="5181120" cy="685440"/>
          </a:xfrm>
          <a:prstGeom prst="ellipse">
            <a:avLst/>
          </a:prstGeom>
          <a:noFill/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7" name="Elipse 12"/>
          <p:cNvSpPr/>
          <p:nvPr/>
        </p:nvSpPr>
        <p:spPr>
          <a:xfrm>
            <a:off x="3505320" y="3966480"/>
            <a:ext cx="5181120" cy="685440"/>
          </a:xfrm>
          <a:prstGeom prst="ellipse">
            <a:avLst/>
          </a:prstGeom>
          <a:noFill/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8" name="Elipse 13"/>
          <p:cNvSpPr/>
          <p:nvPr/>
        </p:nvSpPr>
        <p:spPr>
          <a:xfrm>
            <a:off x="3505680" y="5074200"/>
            <a:ext cx="5181120" cy="685440"/>
          </a:xfrm>
          <a:prstGeom prst="ellipse">
            <a:avLst/>
          </a:prstGeom>
          <a:noFill/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9" name="Rectángulo 14"/>
          <p:cNvSpPr/>
          <p:nvPr/>
        </p:nvSpPr>
        <p:spPr>
          <a:xfrm>
            <a:off x="4986000" y="5232240"/>
            <a:ext cx="25052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>
                <a:solidFill>
                  <a:srgbClr val="7030A0"/>
                </a:solidFill>
                <a:latin typeface="Calibri"/>
              </a:rPr>
              <a:t>CHARLAS INFORMATIVAS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190" name="Imagen 4"/>
          <p:cNvPicPr/>
          <p:nvPr/>
        </p:nvPicPr>
        <p:blipFill>
          <a:blip r:embed="rId2"/>
          <a:stretch/>
        </p:blipFill>
        <p:spPr>
          <a:xfrm>
            <a:off x="11045520" y="5639760"/>
            <a:ext cx="1048320" cy="1084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n 5"/>
          <p:cNvPicPr/>
          <p:nvPr/>
        </p:nvPicPr>
        <p:blipFill>
          <a:blip r:embed="rId2"/>
          <a:stretch/>
        </p:blipFill>
        <p:spPr>
          <a:xfrm>
            <a:off x="1892160" y="751320"/>
            <a:ext cx="8001720" cy="5320080"/>
          </a:xfrm>
          <a:prstGeom prst="rect">
            <a:avLst/>
          </a:prstGeom>
          <a:ln w="0">
            <a:noFill/>
          </a:ln>
        </p:spPr>
      </p:pic>
      <p:pic>
        <p:nvPicPr>
          <p:cNvPr id="192" name="Imagen 4"/>
          <p:cNvPicPr/>
          <p:nvPr/>
        </p:nvPicPr>
        <p:blipFill>
          <a:blip r:embed="rId3"/>
          <a:stretch/>
        </p:blipFill>
        <p:spPr>
          <a:xfrm>
            <a:off x="11045520" y="5639760"/>
            <a:ext cx="1048320" cy="1084680"/>
          </a:xfrm>
          <a:prstGeom prst="rect">
            <a:avLst/>
          </a:prstGeom>
          <a:ln w="0">
            <a:noFill/>
          </a:ln>
        </p:spPr>
      </p:pic>
      <p:sp>
        <p:nvSpPr>
          <p:cNvPr id="193" name="CuadroTexto 15"/>
          <p:cNvSpPr/>
          <p:nvPr/>
        </p:nvSpPr>
        <p:spPr>
          <a:xfrm>
            <a:off x="3563280" y="3239640"/>
            <a:ext cx="5097960" cy="69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s-ES" sz="4000" b="0" strike="noStrike" spc="-1">
                <a:solidFill>
                  <a:srgbClr val="000000"/>
                </a:solidFill>
                <a:latin typeface="Calibri"/>
              </a:rPr>
              <a:t>!!!MUCHAS GRACIAS!!! </a:t>
            </a:r>
            <a:endParaRPr lang="es-ES" sz="4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n 1"/>
          <p:cNvPicPr/>
          <p:nvPr/>
        </p:nvPicPr>
        <p:blipFill>
          <a:blip r:embed="rId4"/>
          <a:stretch/>
        </p:blipFill>
        <p:spPr>
          <a:xfrm>
            <a:off x="11019960" y="5671080"/>
            <a:ext cx="1048320" cy="1084680"/>
          </a:xfrm>
          <a:prstGeom prst="rect">
            <a:avLst/>
          </a:prstGeom>
          <a:ln w="0">
            <a:noFill/>
          </a:ln>
        </p:spPr>
      </p:pic>
      <p:pic>
        <p:nvPicPr>
          <p:cNvPr id="89" name="Picture 88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480" y="334800"/>
            <a:ext cx="10274040" cy="6420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restart="whenNotActive" fill="hold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childTnLst>
                  <p:par>
                    <p:cTn id="3" fill="hold">
                      <p:stCondLst>
                        <p:cond evt="onClick" delay="0">
                          <p:tgtEl>
                            <p:spTgt spid="89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38080" y="358560"/>
            <a:ext cx="10515240" cy="644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1000"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" sz="4400" b="0" strike="noStrike" spc="-1">
                <a:solidFill>
                  <a:srgbClr val="000000"/>
                </a:solidFill>
                <a:latin typeface="Calibri Light"/>
              </a:rPr>
              <a:t>UBICACIÓN OLA ¨LA VACA¨</a:t>
            </a:r>
            <a:endParaRPr lang="es-ES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1" name="Imagen 4"/>
          <p:cNvPicPr/>
          <p:nvPr/>
        </p:nvPicPr>
        <p:blipFill>
          <a:blip r:embed="rId2"/>
          <a:stretch/>
        </p:blipFill>
        <p:spPr>
          <a:xfrm>
            <a:off x="2396880" y="1280160"/>
            <a:ext cx="7398360" cy="4991040"/>
          </a:xfrm>
          <a:prstGeom prst="rect">
            <a:avLst/>
          </a:prstGeom>
          <a:ln w="0">
            <a:noFill/>
          </a:ln>
        </p:spPr>
      </p:pic>
      <p:sp>
        <p:nvSpPr>
          <p:cNvPr id="92" name="Rectángulo 5"/>
          <p:cNvSpPr/>
          <p:nvPr/>
        </p:nvSpPr>
        <p:spPr>
          <a:xfrm>
            <a:off x="4790520" y="1095480"/>
            <a:ext cx="26103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N </a:t>
            </a:r>
            <a:r>
              <a:rPr lang="pl-PL" sz="1800" b="0" strike="noStrike" spc="-1">
                <a:solidFill>
                  <a:srgbClr val="000000"/>
                </a:solidFill>
                <a:latin typeface="Calibri"/>
              </a:rPr>
              <a:t>43˚ 29 583´- W 3˚ 49.621´</a:t>
            </a:r>
            <a:endParaRPr lang="es-ES" sz="1800" b="0" strike="noStrike" spc="-1">
              <a:latin typeface="Arial"/>
            </a:endParaRPr>
          </a:p>
        </p:txBody>
      </p:sp>
      <p:pic>
        <p:nvPicPr>
          <p:cNvPr id="93" name="Imagen 2"/>
          <p:cNvPicPr/>
          <p:nvPr/>
        </p:nvPicPr>
        <p:blipFill>
          <a:blip r:embed="rId3"/>
          <a:stretch/>
        </p:blipFill>
        <p:spPr>
          <a:xfrm>
            <a:off x="10991160" y="5633280"/>
            <a:ext cx="1048320" cy="1084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838080" y="320040"/>
            <a:ext cx="10515240" cy="644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1000"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" sz="4400" b="0" strike="noStrike" spc="-1">
                <a:solidFill>
                  <a:srgbClr val="000000"/>
                </a:solidFill>
                <a:latin typeface="Calibri Light"/>
              </a:rPr>
              <a:t>UBICACIÓN OLA ¨LA VACA¨</a:t>
            </a:r>
            <a:endParaRPr lang="es-ES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5" name="Marcador de contenido 3"/>
          <p:cNvPicPr/>
          <p:nvPr/>
        </p:nvPicPr>
        <p:blipFill>
          <a:blip r:embed="rId2"/>
          <a:stretch/>
        </p:blipFill>
        <p:spPr>
          <a:xfrm>
            <a:off x="2182680" y="1147320"/>
            <a:ext cx="7826040" cy="5207040"/>
          </a:xfrm>
          <a:prstGeom prst="rect">
            <a:avLst/>
          </a:prstGeom>
          <a:ln w="0">
            <a:noFill/>
          </a:ln>
        </p:spPr>
      </p:pic>
      <p:sp>
        <p:nvSpPr>
          <p:cNvPr id="96" name="Elipse 2"/>
          <p:cNvSpPr/>
          <p:nvPr/>
        </p:nvSpPr>
        <p:spPr>
          <a:xfrm>
            <a:off x="5117760" y="1887840"/>
            <a:ext cx="1504080" cy="1017360"/>
          </a:xfrm>
          <a:prstGeom prst="ellipse">
            <a:avLst/>
          </a:prstGeom>
          <a:noFill/>
          <a:ln>
            <a:solidFill>
              <a:srgbClr val="FFC000">
                <a:lumMod val="60000"/>
                <a:lumOff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7" name="Imagen 4"/>
          <p:cNvPicPr/>
          <p:nvPr/>
        </p:nvPicPr>
        <p:blipFill>
          <a:blip r:embed="rId3"/>
          <a:stretch/>
        </p:blipFill>
        <p:spPr>
          <a:xfrm>
            <a:off x="11032560" y="5667840"/>
            <a:ext cx="1048320" cy="1084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371880" y="288360"/>
            <a:ext cx="11468520" cy="623880"/>
          </a:xfrm>
          <a:prstGeom prst="rect">
            <a:avLst/>
          </a:prstGeom>
          <a:solidFill>
            <a:srgbClr val="E64ADB"/>
          </a:solidFill>
          <a:ln w="0">
            <a:noFill/>
          </a:ln>
        </p:spPr>
        <p:txBody>
          <a:bodyPr anchor="ctr">
            <a:normAutofit fontScale="90000"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" sz="4400" b="0" strike="noStrike" spc="-1">
                <a:solidFill>
                  <a:srgbClr val="000000"/>
                </a:solidFill>
                <a:latin typeface="Calibri Light"/>
              </a:rPr>
              <a:t>PERIODO DE ESPERA</a:t>
            </a:r>
            <a:endParaRPr lang="es-E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Rectángulo 2"/>
          <p:cNvSpPr/>
          <p:nvPr/>
        </p:nvSpPr>
        <p:spPr>
          <a:xfrm>
            <a:off x="2611080" y="912600"/>
            <a:ext cx="6990480" cy="69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s-ES" sz="4000" b="0" strike="noStrike" spc="-1">
                <a:solidFill>
                  <a:srgbClr val="7030A0"/>
                </a:solidFill>
                <a:latin typeface="Calibri"/>
              </a:rPr>
              <a:t>Desde Noviembre hasta Mayo</a:t>
            </a:r>
            <a:endParaRPr lang="es-ES" sz="4000" b="0" strike="noStrike" spc="-1">
              <a:latin typeface="Arial"/>
            </a:endParaRPr>
          </a:p>
        </p:txBody>
      </p:sp>
      <p:pic>
        <p:nvPicPr>
          <p:cNvPr id="100" name="Imagen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5040" y="1620720"/>
            <a:ext cx="5647680" cy="4705920"/>
          </a:xfrm>
          <a:prstGeom prst="rect">
            <a:avLst/>
          </a:prstGeom>
          <a:ln w="0">
            <a:noFill/>
          </a:ln>
        </p:spPr>
      </p:pic>
      <p:pic>
        <p:nvPicPr>
          <p:cNvPr id="101" name="Imagen 3"/>
          <p:cNvPicPr/>
          <p:nvPr/>
        </p:nvPicPr>
        <p:blipFill>
          <a:blip r:embed="rId3"/>
          <a:stretch/>
        </p:blipFill>
        <p:spPr>
          <a:xfrm>
            <a:off x="11024280" y="5670000"/>
            <a:ext cx="1048320" cy="1084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n 4"/>
          <p:cNvPicPr/>
          <p:nvPr/>
        </p:nvPicPr>
        <p:blipFill>
          <a:blip r:embed="rId2"/>
          <a:stretch/>
        </p:blipFill>
        <p:spPr>
          <a:xfrm>
            <a:off x="777240" y="693000"/>
            <a:ext cx="10757520" cy="5972760"/>
          </a:xfrm>
          <a:prstGeom prst="rect">
            <a:avLst/>
          </a:prstGeom>
          <a:ln w="0">
            <a:noFill/>
          </a:ln>
        </p:spPr>
      </p:pic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838080" y="261000"/>
            <a:ext cx="10515240" cy="431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0000"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" sz="4400" b="0" strike="noStrike" spc="-1">
                <a:solidFill>
                  <a:srgbClr val="7030A0"/>
                </a:solidFill>
                <a:latin typeface="Calibri Light"/>
              </a:rPr>
              <a:t>¿CUANDO SE CELEBRA?</a:t>
            </a:r>
            <a:endParaRPr lang="es-E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Rectángulo 2"/>
          <p:cNvSpPr/>
          <p:nvPr/>
        </p:nvSpPr>
        <p:spPr>
          <a:xfrm>
            <a:off x="695880" y="4219560"/>
            <a:ext cx="10778760" cy="204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es-ES" sz="3200" b="0" strike="noStrike" spc="-1">
                <a:solidFill>
                  <a:srgbClr val="E64ADB"/>
                </a:solidFill>
                <a:latin typeface="Calibri"/>
              </a:rPr>
              <a:t>Nuestro equipo deportivo y técnicos que </a:t>
            </a:r>
            <a:r>
              <a:rPr lang="es-ES" sz="3200" b="1" strike="noStrike" spc="-1">
                <a:solidFill>
                  <a:srgbClr val="E64ADB"/>
                </a:solidFill>
                <a:latin typeface="Calibri"/>
              </a:rPr>
              <a:t>monitorizan</a:t>
            </a:r>
            <a:r>
              <a:rPr lang="es-ES" sz="3200" b="0" strike="noStrike" spc="-1">
                <a:solidFill>
                  <a:srgbClr val="E64ADB"/>
                </a:solidFill>
                <a:latin typeface="Calibri"/>
              </a:rPr>
              <a:t> las </a:t>
            </a:r>
            <a:r>
              <a:rPr lang="es-ES" sz="3200" b="1" strike="noStrike" spc="-1">
                <a:solidFill>
                  <a:srgbClr val="E64ADB"/>
                </a:solidFill>
                <a:latin typeface="Calibri"/>
              </a:rPr>
              <a:t>condiciones meteorológicas </a:t>
            </a:r>
            <a:r>
              <a:rPr lang="es-ES" sz="3200" b="0" strike="noStrike" spc="-1">
                <a:solidFill>
                  <a:srgbClr val="E64ADB"/>
                </a:solidFill>
                <a:latin typeface="Calibri"/>
              </a:rPr>
              <a:t>sobre el Atlántico Norte serán los que comuniquen la posibilidad de una ventana meteorológica que pueda formar la ola y celebrar el campeonato.</a:t>
            </a:r>
            <a:endParaRPr lang="es-ES" sz="3200" b="0" strike="noStrike" spc="-1">
              <a:latin typeface="Arial"/>
            </a:endParaRPr>
          </a:p>
        </p:txBody>
      </p:sp>
      <p:pic>
        <p:nvPicPr>
          <p:cNvPr id="105" name="Imagen 3"/>
          <p:cNvPicPr/>
          <p:nvPr/>
        </p:nvPicPr>
        <p:blipFill>
          <a:blip r:embed="rId3"/>
          <a:stretch/>
        </p:blipFill>
        <p:spPr>
          <a:xfrm>
            <a:off x="11143440" y="5739120"/>
            <a:ext cx="1048320" cy="1084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9028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" sz="4400" b="0" strike="noStrike" spc="-1">
                <a:solidFill>
                  <a:srgbClr val="7030A0"/>
                </a:solidFill>
                <a:latin typeface="Calibri Light"/>
              </a:rPr>
              <a:t>SISTEMA DE ALERTAS</a:t>
            </a:r>
            <a:endParaRPr lang="es-E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4012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La 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</a:rPr>
              <a:t>ALERTA AMARILLA 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se puede activar 7 días antes.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La siguiente activación de alarma será la 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</a:rPr>
              <a:t>ALERTA ROJA 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e indicará que todo sigue hacia delante y que la cuenta atrás es a sólo 3 días.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La </a:t>
            </a:r>
            <a:r>
              <a:rPr lang="es-ES" sz="2800" b="1" strike="noStrike" spc="-1">
                <a:solidFill>
                  <a:srgbClr val="000000"/>
                </a:solidFill>
                <a:latin typeface="Calibri"/>
              </a:rPr>
              <a:t>ALERTA VERDE </a:t>
            </a: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será el “GO” oficial y señalará las 48 horas para la disputa del campeonato de Surf de olas grandes La Vaca Gigante.</a:t>
            </a:r>
          </a:p>
        </p:txBody>
      </p:sp>
      <p:pic>
        <p:nvPicPr>
          <p:cNvPr id="108" name="Imagen 3"/>
          <p:cNvPicPr/>
          <p:nvPr/>
        </p:nvPicPr>
        <p:blipFill>
          <a:blip r:embed="rId2"/>
          <a:stretch/>
        </p:blipFill>
        <p:spPr>
          <a:xfrm>
            <a:off x="2364480" y="4497120"/>
            <a:ext cx="7462800" cy="2083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Imagen 4"/>
          <p:cNvPicPr/>
          <p:nvPr/>
        </p:nvPicPr>
        <p:blipFill>
          <a:blip r:embed="rId2"/>
          <a:stretch/>
        </p:blipFill>
        <p:spPr>
          <a:xfrm>
            <a:off x="717120" y="693000"/>
            <a:ext cx="10757520" cy="5972760"/>
          </a:xfrm>
          <a:prstGeom prst="rect">
            <a:avLst/>
          </a:prstGeom>
          <a:ln w="0">
            <a:noFill/>
          </a:ln>
        </p:spPr>
      </p:pic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838080" y="261000"/>
            <a:ext cx="10515240" cy="431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0000"/>
          </a:bodyPr>
          <a:lstStyle/>
          <a:p>
            <a:pPr algn="ctr">
              <a:lnSpc>
                <a:spcPct val="90000"/>
              </a:lnSpc>
              <a:buNone/>
            </a:pPr>
            <a:r>
              <a:rPr lang="es-ES" sz="4400" b="0" strike="noStrike" spc="-1">
                <a:solidFill>
                  <a:srgbClr val="7030A0"/>
                </a:solidFill>
                <a:latin typeface="Calibri Light"/>
              </a:rPr>
              <a:t>¿DÍA IDÓNEO CAMPEONATO?</a:t>
            </a:r>
            <a:endParaRPr lang="es-ES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1" name="Imagen 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120" y="1345680"/>
            <a:ext cx="3663000" cy="4667760"/>
          </a:xfrm>
          <a:prstGeom prst="rect">
            <a:avLst/>
          </a:prstGeom>
          <a:ln w="0">
            <a:noFill/>
          </a:ln>
        </p:spPr>
      </p:pic>
      <p:pic>
        <p:nvPicPr>
          <p:cNvPr id="112" name="Imagen 5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7280" y="1345680"/>
            <a:ext cx="3776040" cy="4667760"/>
          </a:xfrm>
          <a:prstGeom prst="rect">
            <a:avLst/>
          </a:prstGeom>
          <a:ln w="0">
            <a:noFill/>
          </a:ln>
        </p:spPr>
      </p:pic>
      <p:pic>
        <p:nvPicPr>
          <p:cNvPr id="113" name="Imagen 2"/>
          <p:cNvPicPr/>
          <p:nvPr/>
        </p:nvPicPr>
        <p:blipFill>
          <a:blip r:embed="rId5"/>
          <a:stretch/>
        </p:blipFill>
        <p:spPr>
          <a:xfrm>
            <a:off x="11011320" y="5641200"/>
            <a:ext cx="1048320" cy="1084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1344</TotalTime>
  <Words>468</Words>
  <Application>Microsoft Macintosh PowerPoint</Application>
  <PresentationFormat>Widescreen</PresentationFormat>
  <Paragraphs>66</Paragraphs>
  <Slides>24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Office Theme</vt:lpstr>
      <vt:lpstr>Word.Document.12</vt:lpstr>
      <vt:lpstr>PowerPoint Presentation</vt:lpstr>
      <vt:lpstr>PowerPoint Presentation</vt:lpstr>
      <vt:lpstr>PowerPoint Presentation</vt:lpstr>
      <vt:lpstr>UBICACIÓN OLA ¨LA VACA¨</vt:lpstr>
      <vt:lpstr>UBICACIÓN OLA ¨LA VACA¨</vt:lpstr>
      <vt:lpstr>PERIODO DE ESPERA</vt:lpstr>
      <vt:lpstr>¿CUANDO SE CELEBRA?</vt:lpstr>
      <vt:lpstr>SISTEMA DE ALERTAS</vt:lpstr>
      <vt:lpstr>¿DÍA IDÓNEO CAMPEONATO?</vt:lpstr>
      <vt:lpstr>RIESGOS ACUÁTICOS</vt:lpstr>
      <vt:lpstr>RIESGOS ACUÁTICOS</vt:lpstr>
      <vt:lpstr>RIESGOS ACUÁTICOS</vt:lpstr>
      <vt:lpstr>RIESGOS ACUÁTICOS</vt:lpstr>
      <vt:lpstr>RIESGOS ACUÁTICOS</vt:lpstr>
      <vt:lpstr>RIESGOS ACUÁTICOS</vt:lpstr>
      <vt:lpstr>RIESGOS ACUÁTICOS</vt:lpstr>
      <vt:lpstr>MEDIOS DISPONIBLES</vt:lpstr>
      <vt:lpstr>PROTOCOLOS OPERATIVOS</vt:lpstr>
      <vt:lpstr>PROTOCOLOS OPERATIVOS</vt:lpstr>
      <vt:lpstr>EJEMPLO PROTOCOLO </vt:lpstr>
      <vt:lpstr>EJEMPLO PROTOCOLO </vt:lpstr>
      <vt:lpstr>EJEMPLO PROTOCOLO MEDEVAC </vt:lpstr>
      <vt:lpstr>RESUMEN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HP</dc:creator>
  <dc:description/>
  <cp:lastModifiedBy>Mario Hoyos</cp:lastModifiedBy>
  <cp:revision>58</cp:revision>
  <dcterms:created xsi:type="dcterms:W3CDTF">2023-11-02T10:44:52Z</dcterms:created>
  <dcterms:modified xsi:type="dcterms:W3CDTF">2023-11-15T18:02:52Z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2</vt:i4>
  </property>
  <property fmtid="{D5CDD505-2E9C-101B-9397-08002B2CF9AE}" pid="3" name="PresentationFormat">
    <vt:lpwstr>Panorámica</vt:lpwstr>
  </property>
  <property fmtid="{D5CDD505-2E9C-101B-9397-08002B2CF9AE}" pid="4" name="Slides">
    <vt:i4>24</vt:i4>
  </property>
</Properties>
</file>