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6" r:id="rId3"/>
    <p:sldId id="258" r:id="rId4"/>
    <p:sldId id="259" r:id="rId5"/>
    <p:sldId id="261" r:id="rId6"/>
    <p:sldId id="260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68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93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00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2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66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87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310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89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98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009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94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4F17909-B5D0-41E2-B19C-9DC95334BBF2}" type="datetimeFigureOut">
              <a:rPr lang="es-ES" smtClean="0"/>
              <a:t>15/11/2023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2735F3A-C04A-4E8B-A657-12C786BF7AAA}" type="slidenum">
              <a:rPr lang="es-ES" smtClean="0"/>
              <a:t>‹#›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13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1848" y="1249402"/>
            <a:ext cx="10058400" cy="3566160"/>
          </a:xfrm>
        </p:spPr>
        <p:txBody>
          <a:bodyPr/>
          <a:lstStyle/>
          <a:p>
            <a:r>
              <a:rPr lang="es-E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</a:rPr>
              <a:t>Seguridad en pruebas deportivas al aire libre</a:t>
            </a:r>
            <a:br>
              <a:rPr lang="es-E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7387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720158" y="1135569"/>
          <a:ext cx="8691327" cy="42354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691327">
                  <a:extLst>
                    <a:ext uri="{9D8B030D-6E8A-4147-A177-3AD203B41FA5}">
                      <a16:colId xmlns:a16="http://schemas.microsoft.com/office/drawing/2014/main" val="924796735"/>
                    </a:ext>
                  </a:extLst>
                </a:gridCol>
              </a:tblGrid>
              <a:tr h="530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94866"/>
                  </a:ext>
                </a:extLst>
              </a:tr>
              <a:tr h="876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CONSEJERÍA DE PRESIDENCIA, JUSTICIA, SEGURIDAD Y SIMPLIFICACIÓN ADMINISTRATIVA</a:t>
                      </a:r>
                      <a:endParaRPr lang="es-E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800" b="1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            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2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______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430294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DIRECCIÓN GENERAL DE SEGURIDAD Y PROTECCIÓN CIUDADANA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2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_____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SERVICIO DE JUEGO Y ESPECTÁCULOS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799248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465582"/>
                  </a:ext>
                </a:extLst>
              </a:tr>
            </a:tbl>
          </a:graphicData>
        </a:graphic>
      </p:graphicFrame>
      <p:pic>
        <p:nvPicPr>
          <p:cNvPr id="1026" name="Picture 2" descr="logoGobcan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126" y="895690"/>
            <a:ext cx="2815120" cy="148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900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54728" y="365760"/>
            <a:ext cx="875330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s-ES" sz="2400" b="1" dirty="0">
                <a:solidFill>
                  <a:schemeClr val="accent2">
                    <a:lumMod val="50000"/>
                  </a:schemeClr>
                </a:solidFill>
              </a:rPr>
              <a:t>NORMATIVA ESTATAL</a:t>
            </a:r>
          </a:p>
          <a:p>
            <a:pPr algn="ctr"/>
            <a:endParaRPr lang="es-E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s-ES" sz="2400" b="1" dirty="0">
                <a:solidFill>
                  <a:schemeClr val="accent2">
                    <a:lumMod val="50000"/>
                  </a:schemeClr>
                </a:solidFill>
              </a:rPr>
              <a:t>Real Decreto 2816/1982, de 27 de agosto, Reglamento General de Policía de Espectáculos Públicos y Actividades Recreativas.</a:t>
            </a:r>
          </a:p>
          <a:p>
            <a:pPr algn="ctr"/>
            <a:r>
              <a:rPr lang="es-ES" sz="2400" b="1" dirty="0">
                <a:solidFill>
                  <a:schemeClr val="tx2"/>
                </a:solidFill>
              </a:rPr>
              <a:t>(Botiquín, aseos, altura de locales, iluminación)</a:t>
            </a:r>
          </a:p>
          <a:p>
            <a:pPr algn="just"/>
            <a:endParaRPr lang="es-ES" sz="2400" b="1" dirty="0">
              <a:solidFill>
                <a:schemeClr val="tx2"/>
              </a:solidFill>
            </a:endParaRPr>
          </a:p>
          <a:p>
            <a:pPr algn="just"/>
            <a:endParaRPr lang="es-ES" sz="2400" b="1" dirty="0">
              <a:solidFill>
                <a:schemeClr val="tx2"/>
              </a:solidFill>
            </a:endParaRPr>
          </a:p>
          <a:p>
            <a:pPr algn="ctr"/>
            <a:r>
              <a:rPr lang="es-ES" sz="2400" b="1" dirty="0">
                <a:solidFill>
                  <a:schemeClr val="tx2"/>
                </a:solidFill>
              </a:rPr>
              <a:t>Real Decreto 1428/2003, de 21 de noviembre, </a:t>
            </a:r>
            <a:r>
              <a:rPr lang="es-ES" sz="2400" b="1" dirty="0">
                <a:solidFill>
                  <a:schemeClr val="accent2">
                    <a:lumMod val="50000"/>
                  </a:schemeClr>
                </a:solidFill>
              </a:rPr>
              <a:t>por el que se aprueba el REGLAMENTO GENERAL DE CIRCULACIÓN para la aplicación y desarrollo del texto articulado de la Ley sobre tráfico, circulación de vehículos a motor y seguridad vial, aprobado por el Real Decreto Legislativo 339/1990, de 2 de marzo.</a:t>
            </a:r>
          </a:p>
          <a:p>
            <a:pPr algn="just"/>
            <a:endParaRPr lang="es-E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es-E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es-E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6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13987" y="900275"/>
            <a:ext cx="1011272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400" b="1" dirty="0"/>
          </a:p>
          <a:p>
            <a:pPr algn="just"/>
            <a:r>
              <a:rPr lang="es-ES" sz="3200" b="1" dirty="0">
                <a:solidFill>
                  <a:schemeClr val="accent2">
                    <a:lumMod val="50000"/>
                  </a:schemeClr>
                </a:solidFill>
              </a:rPr>
              <a:t>LEY DE CANTABRIA 3/2017, DE 5 DE ABRIL, DE ESPECTÁCULOS PÚBLICOS Y ACTIVIDADES RECREATIVAS DE CANTABRIA</a:t>
            </a:r>
            <a:r>
              <a:rPr lang="es-ES" sz="24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just"/>
            <a:endParaRPr lang="es-E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es-E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s-ES" sz="2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3695625" y="315500"/>
            <a:ext cx="501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2">
                    <a:lumMod val="50000"/>
                  </a:schemeClr>
                </a:solidFill>
              </a:rPr>
              <a:t>NORMATIVA AUTONÓMICA</a:t>
            </a:r>
            <a:endParaRPr lang="es-E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 bwMode="auto">
          <a:xfrm>
            <a:off x="738353" y="3335918"/>
            <a:ext cx="4472246" cy="18527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marL="228600" indent="-182563" algn="l" rtl="0" eaLnBrk="0" fontAlgn="base" hangingPunct="0">
              <a:lnSpc>
                <a:spcPct val="9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" indent="0" algn="ctr" defTabSz="914400" eaLnBrk="1" hangingPunct="1">
              <a:lnSpc>
                <a:spcPct val="100000"/>
              </a:lnSpc>
              <a:spcBef>
                <a:spcPts val="0"/>
              </a:spcBef>
              <a:buFont typeface="Corbel" panose="020B0503020204020204" pitchFamily="34" charset="0"/>
              <a:buNone/>
              <a:defRPr/>
            </a:pPr>
            <a:r>
              <a:rPr lang="es-ES" altLang="es-ES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PRUEBAS DEPORTIVAS COMPETITIVAS ORGANIZADAS </a:t>
            </a:r>
          </a:p>
          <a:p>
            <a:pPr marL="44450" indent="0" algn="just" defTabSz="914400" eaLnBrk="1" hangingPunct="1">
              <a:lnSpc>
                <a:spcPct val="100000"/>
              </a:lnSpc>
              <a:spcBef>
                <a:spcPts val="0"/>
              </a:spcBef>
              <a:buFont typeface="Corbel" panose="020B0503020204020204" pitchFamily="34" charset="0"/>
              <a:buNone/>
              <a:defRPr/>
            </a:pPr>
            <a:r>
              <a:rPr lang="es-ES" alt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Espectáculo público y actividad recreativa de </a:t>
            </a:r>
            <a:r>
              <a:rPr lang="es-ES" alt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carácter deportivo </a:t>
            </a:r>
            <a:r>
              <a:rPr lang="es-ES" alt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cuyo </a:t>
            </a:r>
            <a:r>
              <a:rPr lang="es-ES" alt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objeto</a:t>
            </a:r>
            <a:r>
              <a:rPr lang="es-ES" alt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 </a:t>
            </a:r>
            <a:r>
              <a:rPr lang="es-ES" alt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competir</a:t>
            </a:r>
            <a:r>
              <a:rPr lang="es-ES" alt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espacio o tiempo por las vías y zonas de dominio público.</a:t>
            </a:r>
          </a:p>
          <a:p>
            <a:pPr marL="44450" indent="0" algn="just" defTabSz="914400" eaLnBrk="1" hangingPunct="1">
              <a:lnSpc>
                <a:spcPct val="100000"/>
              </a:lnSpc>
              <a:spcBef>
                <a:spcPts val="0"/>
              </a:spcBef>
              <a:buFont typeface="Corbel" panose="020B0503020204020204" pitchFamily="34" charset="0"/>
              <a:buNone/>
              <a:defRPr/>
            </a:pPr>
            <a:endParaRPr lang="es-ES" altLang="es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contenido 2"/>
          <p:cNvSpPr txBox="1">
            <a:spLocks/>
          </p:cNvSpPr>
          <p:nvPr/>
        </p:nvSpPr>
        <p:spPr bwMode="auto">
          <a:xfrm>
            <a:off x="6391727" y="3412900"/>
            <a:ext cx="4632945" cy="189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marL="228600" indent="-182563" algn="l" rtl="0" eaLnBrk="0" fontAlgn="base" hangingPunct="0">
              <a:lnSpc>
                <a:spcPct val="90000"/>
              </a:lnSpc>
              <a:spcBef>
                <a:spcPts val="14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anose="020B0503020204020204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" indent="0" algn="ctr" defTabSz="914400" eaLnBrk="1" hangingPunct="1">
              <a:lnSpc>
                <a:spcPct val="100000"/>
              </a:lnSpc>
              <a:spcBef>
                <a:spcPts val="0"/>
              </a:spcBef>
              <a:buFont typeface="Corbel" panose="020B0503020204020204" pitchFamily="34" charset="0"/>
              <a:buNone/>
              <a:defRPr/>
            </a:pPr>
            <a:r>
              <a:rPr lang="es-ES" altLang="es-ES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OTROS EVENTOS DEPORTIVOS NO COMPETITIVOS ORGANIZADOS</a:t>
            </a:r>
          </a:p>
          <a:p>
            <a:pPr marL="44450" indent="0" algn="just" defTabSz="914400" eaLnBrk="1" hangingPunct="1">
              <a:lnSpc>
                <a:spcPct val="100000"/>
              </a:lnSpc>
              <a:spcBef>
                <a:spcPts val="0"/>
              </a:spcBef>
              <a:buFont typeface="Corbel" panose="020B0503020204020204" pitchFamily="34" charset="0"/>
              <a:buNone/>
              <a:defRPr/>
            </a:pPr>
            <a:r>
              <a:rPr lang="es-ES" alt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Aquellos </a:t>
            </a:r>
            <a:r>
              <a:rPr lang="es-ES" alt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incluidos </a:t>
            </a:r>
            <a:r>
              <a:rPr lang="es-ES" alt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apartado anterior. Se conciben como el </a:t>
            </a:r>
            <a:r>
              <a:rPr lang="es-ES" alt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ejercicio físico </a:t>
            </a:r>
            <a:r>
              <a:rPr lang="es-ES" alt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las vías y zonas de dominio público, con fines deportivos, turísticos o culturales de </a:t>
            </a:r>
            <a:r>
              <a:rPr lang="es-ES" alt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 de 50 participantes.</a:t>
            </a:r>
          </a:p>
        </p:txBody>
      </p:sp>
    </p:spTree>
    <p:extLst>
      <p:ext uri="{BB962C8B-B14F-4D97-AF65-F5344CB8AC3E}">
        <p14:creationId xmlns:p14="http://schemas.microsoft.com/office/powerpoint/2010/main" val="13089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66693" y="56138"/>
            <a:ext cx="10768246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Decreto 157/2019, de 14 de agosto: seguro obligatorio  de responsabilidad civil y condiciones técnicas.</a:t>
            </a:r>
          </a:p>
          <a:p>
            <a:pPr algn="just"/>
            <a:endParaRPr lang="es-E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Póliza de seguro: </a:t>
            </a:r>
            <a:r>
              <a:rPr lang="es-ES" sz="2400" dirty="0"/>
              <a:t>cuantía según el aforo</a:t>
            </a:r>
            <a:r>
              <a:rPr lang="es-ES" sz="2000" dirty="0"/>
              <a:t>.</a:t>
            </a:r>
          </a:p>
          <a:p>
            <a:pPr algn="just"/>
            <a:endParaRPr lang="es-E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Requisitos técnicos: </a:t>
            </a:r>
            <a:r>
              <a:rPr lang="es-ES" sz="2400" dirty="0"/>
              <a:t>Condiciones exigidas en la normativa sectorial aplicable:</a:t>
            </a:r>
          </a:p>
          <a:p>
            <a:r>
              <a:rPr lang="es-ES" sz="2400" dirty="0"/>
              <a:t> a) Seguridad para el público asistente, trabajadores y ejecutantes y bienes, determinando expresamente el AFORO.</a:t>
            </a:r>
          </a:p>
          <a:p>
            <a:r>
              <a:rPr lang="es-ES" sz="2400" dirty="0"/>
              <a:t>b) Condiciones de solidez y de funcionamiento de las instalaciones.</a:t>
            </a:r>
          </a:p>
          <a:p>
            <a:r>
              <a:rPr lang="es-ES" sz="2400" dirty="0"/>
              <a:t>c) Prevención y protección de incendios y demás riesgos inherentes a la actividad.</a:t>
            </a:r>
          </a:p>
          <a:p>
            <a:r>
              <a:rPr lang="es-ES" sz="2400" dirty="0"/>
              <a:t>d) Condiciones de salubridad, higiene y acústica (normativa de ruidos).</a:t>
            </a:r>
          </a:p>
          <a:p>
            <a:r>
              <a:rPr lang="es-ES" sz="2400" dirty="0"/>
              <a:t>e) Protección del entorno urbano y natural, del medio ambiente, del patrimonio y del dominio público.</a:t>
            </a:r>
          </a:p>
          <a:p>
            <a:r>
              <a:rPr lang="es-ES" sz="2400" dirty="0"/>
              <a:t>f) Condiciones de accesibilidad y disfrute para personas con discapacidad.</a:t>
            </a:r>
          </a:p>
          <a:p>
            <a:r>
              <a:rPr lang="es-ES" sz="2400" dirty="0"/>
              <a:t>g) Plan de autoprotección o documento de medidas de prevención y evacuación.</a:t>
            </a:r>
          </a:p>
          <a:p>
            <a:r>
              <a:rPr lang="es-ES" sz="2400" dirty="0"/>
              <a:t>h) Garantías de las instalaciones  </a:t>
            </a:r>
          </a:p>
          <a:p>
            <a:pPr algn="just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0911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63782" y="124691"/>
            <a:ext cx="944325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es-ES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ES" sz="3600" b="1" dirty="0">
                <a:solidFill>
                  <a:schemeClr val="accent2">
                    <a:lumMod val="50000"/>
                  </a:schemeClr>
                </a:solidFill>
              </a:rPr>
              <a:t>Decreto 91/2018, de 31 de octubre. Régimen de horarios.</a:t>
            </a:r>
          </a:p>
          <a:p>
            <a:endParaRPr lang="es-E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s-E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Regla general: 8:00 a 2:00  -  8:30 a 2:30</a:t>
            </a:r>
          </a:p>
          <a:p>
            <a:endParaRPr lang="es-E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Marchas ciclistas no competitivas organizadas: límite de duración por actividad 48 horas.</a:t>
            </a:r>
          </a:p>
          <a:p>
            <a:endParaRPr lang="es-E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Ambientación musical: no antes de las 9.00.</a:t>
            </a:r>
          </a:p>
        </p:txBody>
      </p:sp>
    </p:spTree>
    <p:extLst>
      <p:ext uri="{BB962C8B-B14F-4D97-AF65-F5344CB8AC3E}">
        <p14:creationId xmlns:p14="http://schemas.microsoft.com/office/powerpoint/2010/main" val="417114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89" y="0"/>
            <a:ext cx="11844877" cy="601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141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36" y="393167"/>
            <a:ext cx="11358726" cy="615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35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703043"/>
              </p:ext>
            </p:extLst>
          </p:nvPr>
        </p:nvGraphicFramePr>
        <p:xfrm>
          <a:off x="1720158" y="1135569"/>
          <a:ext cx="8691327" cy="42354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691327">
                  <a:extLst>
                    <a:ext uri="{9D8B030D-6E8A-4147-A177-3AD203B41FA5}">
                      <a16:colId xmlns:a16="http://schemas.microsoft.com/office/drawing/2014/main" val="924796735"/>
                    </a:ext>
                  </a:extLst>
                </a:gridCol>
              </a:tblGrid>
              <a:tr h="530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94866"/>
                  </a:ext>
                </a:extLst>
              </a:tr>
              <a:tr h="876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CONSEJERÍA DE PRESIDENCIA, JUSTICIA, SEGURIDAD Y SIMPLIFICACIÓN ADMINISTRATIVA</a:t>
                      </a:r>
                      <a:endParaRPr lang="es-E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800" b="1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             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2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______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430294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DIRECCIÓN GENERAL DE SEGURIDAD Y PROTECCIÓN CIUDADANA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12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_____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2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ES" sz="2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SERVICIO DE JUEGO Y ESPECTÁCULOS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799248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E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465582"/>
                  </a:ext>
                </a:extLst>
              </a:tr>
            </a:tbl>
          </a:graphicData>
        </a:graphic>
      </p:graphicFrame>
      <p:pic>
        <p:nvPicPr>
          <p:cNvPr id="1026" name="Picture 2" descr="logoGobcan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126" y="895690"/>
            <a:ext cx="2815120" cy="148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9983629B-C867-3471-3AB1-456E14D43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8585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7880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</TotalTime>
  <Words>434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Retrospección</vt:lpstr>
      <vt:lpstr>Seguridad en pruebas deportivas al aire libre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Gobierno de Cantabria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Ríos Salinas José Manuel</dc:creator>
  <cp:lastModifiedBy>Ríos Salinas José Manuel</cp:lastModifiedBy>
  <cp:revision>11</cp:revision>
  <dcterms:created xsi:type="dcterms:W3CDTF">2023-11-02T09:11:56Z</dcterms:created>
  <dcterms:modified xsi:type="dcterms:W3CDTF">2023-11-15T17:38:56Z</dcterms:modified>
</cp:coreProperties>
</file>